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varScale="1">
        <p:scale>
          <a:sx n="24" d="100"/>
          <a:sy n="24" d="100"/>
        </p:scale>
        <p:origin x="1440" y="10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77649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458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100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81950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32389-E3AE-4394-8238-6673BC9F52A6}"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6357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B32389-E3AE-4394-8238-6673BC9F52A6}"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429103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B32389-E3AE-4394-8238-6673BC9F52A6}" type="datetimeFigureOut">
              <a:rPr lang="en-US" smtClean="0"/>
              <a:t>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348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B32389-E3AE-4394-8238-6673BC9F52A6}" type="datetimeFigureOut">
              <a:rPr lang="en-US" smtClean="0"/>
              <a:t>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6211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32389-E3AE-4394-8238-6673BC9F52A6}" type="datetimeFigureOut">
              <a:rPr lang="en-US" smtClean="0"/>
              <a:t>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0097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59586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4194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1B32389-E3AE-4394-8238-6673BC9F52A6}" type="datetimeFigureOut">
              <a:rPr lang="en-US" smtClean="0"/>
              <a:t>2/13/2020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472124D-4794-480F-BD8D-E5214217A53E}" type="slidenum">
              <a:rPr lang="en-US" smtClean="0"/>
              <a:t>‹#›</a:t>
            </a:fld>
            <a:endParaRPr lang="en-US"/>
          </a:p>
        </p:txBody>
      </p:sp>
    </p:spTree>
    <p:extLst>
      <p:ext uri="{BB962C8B-B14F-4D97-AF65-F5344CB8AC3E}">
        <p14:creationId xmlns:p14="http://schemas.microsoft.com/office/powerpoint/2010/main" val="4117530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DA8125-C683-4382-B5DB-3A8CA88354FF}"/>
              </a:ext>
            </a:extLst>
          </p:cNvPr>
          <p:cNvSpPr txBox="1"/>
          <p:nvPr/>
        </p:nvSpPr>
        <p:spPr>
          <a:xfrm>
            <a:off x="520147" y="388709"/>
            <a:ext cx="28210560" cy="3416320"/>
          </a:xfrm>
          <a:prstGeom prst="rect">
            <a:avLst/>
          </a:prstGeom>
          <a:noFill/>
        </p:spPr>
        <p:txBody>
          <a:bodyPr wrap="square" rtlCol="0">
            <a:spAutoFit/>
          </a:bodyPr>
          <a:lstStyle/>
          <a:p>
            <a:r>
              <a:rPr lang="en-US" sz="10800" dirty="0">
                <a:latin typeface="+mj-lt"/>
              </a:rPr>
              <a:t>An investigation of flavonoid diversity in </a:t>
            </a:r>
            <a:r>
              <a:rPr lang="en-US" sz="10800" i="1" dirty="0">
                <a:latin typeface="+mj-lt"/>
              </a:rPr>
              <a:t>Scutellaria </a:t>
            </a:r>
            <a:r>
              <a:rPr lang="en-US" sz="10800" dirty="0">
                <a:latin typeface="+mj-lt"/>
              </a:rPr>
              <a:t>to identify species with medicinal potential</a:t>
            </a:r>
          </a:p>
        </p:txBody>
      </p:sp>
      <p:cxnSp>
        <p:nvCxnSpPr>
          <p:cNvPr id="6" name="Straight Connector 5">
            <a:extLst>
              <a:ext uri="{FF2B5EF4-FFF2-40B4-BE49-F238E27FC236}">
                <a16:creationId xmlns:a16="http://schemas.microsoft.com/office/drawing/2014/main" id="{C968891D-355E-4C1C-A1C5-E9BD5E56661B}"/>
              </a:ext>
            </a:extLst>
          </p:cNvPr>
          <p:cNvCxnSpPr/>
          <p:nvPr/>
        </p:nvCxnSpPr>
        <p:spPr>
          <a:xfrm>
            <a:off x="29262457" y="864418"/>
            <a:ext cx="0" cy="2464904"/>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82B1D64-F1B2-4486-8268-7B685C46F368}"/>
              </a:ext>
            </a:extLst>
          </p:cNvPr>
          <p:cNvSpPr txBox="1"/>
          <p:nvPr/>
        </p:nvSpPr>
        <p:spPr>
          <a:xfrm>
            <a:off x="29794208" y="527209"/>
            <a:ext cx="13374743" cy="3139321"/>
          </a:xfrm>
          <a:prstGeom prst="rect">
            <a:avLst/>
          </a:prstGeom>
          <a:noFill/>
        </p:spPr>
        <p:txBody>
          <a:bodyPr wrap="square" rtlCol="0">
            <a:spAutoFit/>
          </a:bodyPr>
          <a:lstStyle/>
          <a:p>
            <a:r>
              <a:rPr lang="en-US" sz="5400" dirty="0">
                <a:latin typeface="+mj-lt"/>
              </a:rPr>
              <a:t>Bryce Askey, Yeong Hun Song, </a:t>
            </a:r>
            <a:r>
              <a:rPr lang="en-US" sz="5400" dirty="0" err="1">
                <a:latin typeface="+mj-lt"/>
              </a:rPr>
              <a:t>Yoonkyung</a:t>
            </a:r>
            <a:r>
              <a:rPr lang="en-US" sz="5400" dirty="0">
                <a:latin typeface="+mj-lt"/>
              </a:rPr>
              <a:t> Lee, Ru Dai, </a:t>
            </a:r>
            <a:r>
              <a:rPr lang="en-US" sz="5400" dirty="0" err="1">
                <a:latin typeface="+mj-lt"/>
              </a:rPr>
              <a:t>Sangtae</a:t>
            </a:r>
            <a:r>
              <a:rPr lang="en-US" sz="5400" dirty="0">
                <a:latin typeface="+mj-lt"/>
              </a:rPr>
              <a:t> Kim, and Jeongim Kim</a:t>
            </a:r>
          </a:p>
          <a:p>
            <a:endParaRPr lang="en-US" sz="5400" dirty="0">
              <a:highlight>
                <a:srgbClr val="FFFF00"/>
              </a:highlight>
              <a:latin typeface="+mj-lt"/>
            </a:endParaRPr>
          </a:p>
          <a:p>
            <a:r>
              <a:rPr lang="en-US" sz="3600" dirty="0">
                <a:highlight>
                  <a:srgbClr val="FFFF00"/>
                </a:highlight>
                <a:latin typeface="+mj-lt"/>
              </a:rPr>
              <a:t>Author affiliations</a:t>
            </a:r>
          </a:p>
        </p:txBody>
      </p:sp>
      <p:sp>
        <p:nvSpPr>
          <p:cNvPr id="9" name="TextBox 8">
            <a:extLst>
              <a:ext uri="{FF2B5EF4-FFF2-40B4-BE49-F238E27FC236}">
                <a16:creationId xmlns:a16="http://schemas.microsoft.com/office/drawing/2014/main" id="{48BAED5C-6A64-4EEA-9F9E-1E49EDF98EC5}"/>
              </a:ext>
            </a:extLst>
          </p:cNvPr>
          <p:cNvSpPr txBox="1"/>
          <p:nvPr/>
        </p:nvSpPr>
        <p:spPr>
          <a:xfrm>
            <a:off x="520148" y="4083325"/>
            <a:ext cx="20976561" cy="4647426"/>
          </a:xfrm>
          <a:prstGeom prst="rect">
            <a:avLst/>
          </a:prstGeom>
          <a:noFill/>
        </p:spPr>
        <p:txBody>
          <a:bodyPr wrap="square" rtlCol="0">
            <a:spAutoFit/>
          </a:bodyPr>
          <a:lstStyle/>
          <a:p>
            <a:r>
              <a:rPr lang="en-US" sz="7200" dirty="0">
                <a:latin typeface="+mj-lt"/>
              </a:rPr>
              <a:t>Abstract</a:t>
            </a:r>
          </a:p>
          <a:p>
            <a:r>
              <a:rPr lang="en-US" sz="2800" i="1" dirty="0">
                <a:latin typeface="+mj-lt"/>
              </a:rPr>
              <a:t>Scutellaria baicalensis </a:t>
            </a:r>
            <a:r>
              <a:rPr lang="en-US" sz="2800" dirty="0">
                <a:latin typeface="+mj-lt"/>
              </a:rPr>
              <a:t>is a medicinal plant whose root extracts have been widely used in Asian medicine for more than 2,000 years. Although </a:t>
            </a:r>
            <a:r>
              <a:rPr lang="en-US" sz="2800" i="1" dirty="0">
                <a:latin typeface="+mj-lt"/>
              </a:rPr>
              <a:t>S. baicalensis </a:t>
            </a:r>
            <a:r>
              <a:rPr lang="en-US" sz="2800" dirty="0">
                <a:latin typeface="+mj-lt"/>
              </a:rPr>
              <a:t>has been well-studied, the majority of the 470 species in the </a:t>
            </a:r>
            <a:r>
              <a:rPr lang="en-US" sz="2800" i="1" dirty="0">
                <a:latin typeface="+mj-lt"/>
              </a:rPr>
              <a:t>Scutellaria</a:t>
            </a:r>
            <a:r>
              <a:rPr lang="en-US" sz="2800" dirty="0">
                <a:latin typeface="+mj-lt"/>
              </a:rPr>
              <a:t> genus have not been analyzed. This study aims to extend the current knowledge of </a:t>
            </a:r>
            <a:r>
              <a:rPr lang="en-US" sz="2800" i="1" dirty="0">
                <a:latin typeface="+mj-lt"/>
              </a:rPr>
              <a:t>Scutellaria </a:t>
            </a:r>
            <a:r>
              <a:rPr lang="en-US" sz="2800" dirty="0">
                <a:latin typeface="+mj-lt"/>
              </a:rPr>
              <a:t>by analyzing flavonoid profiles and genome sizes of a large set of species representing the diversity in the genus. Targeted metabolite analysis via High Performance Liquid Chromatography (HPLC) was used to quantify 15 flavones. The genome sizes of eight of the species analyzed were also estimated with flow cytometry. </a:t>
            </a:r>
            <a:r>
              <a:rPr lang="en-US" sz="2800" dirty="0">
                <a:highlight>
                  <a:srgbClr val="FFFF00"/>
                </a:highlight>
                <a:latin typeface="+mj-lt"/>
              </a:rPr>
              <a:t>Phylogenetic tree </a:t>
            </a:r>
            <a:r>
              <a:rPr lang="en-US" sz="2800" dirty="0">
                <a:latin typeface="+mj-lt"/>
              </a:rPr>
              <a:t>A comparison of phytochemical profiles indicate diversity in site and identity of accumulation for multiple species when compared to </a:t>
            </a:r>
            <a:r>
              <a:rPr lang="en-US" sz="2800" i="1" dirty="0">
                <a:latin typeface="+mj-lt"/>
              </a:rPr>
              <a:t>S. baicalensis</a:t>
            </a:r>
            <a:r>
              <a:rPr lang="en-US" sz="2800" dirty="0">
                <a:latin typeface="+mj-lt"/>
              </a:rPr>
              <a:t>.  Inconsistences in site of accumulation imply significant differences in biosynthetic pathway exists for several species. Researchers studying </a:t>
            </a:r>
            <a:r>
              <a:rPr lang="en-US" sz="2800" i="1" dirty="0">
                <a:latin typeface="+mj-lt"/>
              </a:rPr>
              <a:t>Scutellaria </a:t>
            </a:r>
            <a:r>
              <a:rPr lang="en-US" sz="2800" dirty="0">
                <a:latin typeface="+mj-lt"/>
              </a:rPr>
              <a:t>can use the results of this work to identify previously uncharacterized species with medicinal potential, aiding in the development of new drugs and treatments.</a:t>
            </a:r>
          </a:p>
        </p:txBody>
      </p:sp>
      <p:sp>
        <p:nvSpPr>
          <p:cNvPr id="10" name="TextBox 9">
            <a:extLst>
              <a:ext uri="{FF2B5EF4-FFF2-40B4-BE49-F238E27FC236}">
                <a16:creationId xmlns:a16="http://schemas.microsoft.com/office/drawing/2014/main" id="{5B1E9E4D-9B8D-429B-A1E0-13AA54C7CB29}"/>
              </a:ext>
            </a:extLst>
          </p:cNvPr>
          <p:cNvSpPr txBox="1"/>
          <p:nvPr/>
        </p:nvSpPr>
        <p:spPr>
          <a:xfrm>
            <a:off x="520147" y="10487346"/>
            <a:ext cx="12498451" cy="6924973"/>
          </a:xfrm>
          <a:prstGeom prst="rect">
            <a:avLst/>
          </a:prstGeom>
          <a:noFill/>
        </p:spPr>
        <p:txBody>
          <a:bodyPr wrap="square" rtlCol="0">
            <a:spAutoFit/>
          </a:bodyPr>
          <a:lstStyle/>
          <a:p>
            <a:r>
              <a:rPr lang="en-US" sz="7200" dirty="0">
                <a:latin typeface="+mj-lt"/>
              </a:rPr>
              <a:t>Background</a:t>
            </a:r>
          </a:p>
          <a:p>
            <a:pPr marL="471488" indent="-471488">
              <a:buFont typeface="Arial" panose="020B0604020202020204" pitchFamily="34" charset="0"/>
              <a:buChar char="•"/>
            </a:pPr>
            <a:r>
              <a:rPr lang="en-US" sz="2800" dirty="0">
                <a:latin typeface="+mj-lt"/>
              </a:rPr>
              <a:t>Root extracts of </a:t>
            </a:r>
            <a:r>
              <a:rPr lang="en-US" sz="2800" i="1" dirty="0">
                <a:latin typeface="+mj-lt"/>
              </a:rPr>
              <a:t>S. baicalensis </a:t>
            </a:r>
            <a:r>
              <a:rPr lang="en-US" sz="2800" dirty="0">
                <a:latin typeface="+mj-lt"/>
              </a:rPr>
              <a:t>have medicinal properties</a:t>
            </a:r>
          </a:p>
          <a:p>
            <a:pPr marL="914400" lvl="1" indent="-457200">
              <a:buFont typeface="Calibri Light" panose="020F0302020204030204" pitchFamily="34" charset="0"/>
              <a:buChar char="-"/>
            </a:pPr>
            <a:r>
              <a:rPr lang="en-US" sz="2800" dirty="0">
                <a:latin typeface="+mj-lt"/>
              </a:rPr>
              <a:t>Anti-cancer, anti-Alzheimer’s, …</a:t>
            </a:r>
          </a:p>
          <a:p>
            <a:pPr marL="471488" indent="-471488">
              <a:buFont typeface="Arial" panose="020B0604020202020204" pitchFamily="34" charset="0"/>
              <a:buChar char="•"/>
            </a:pPr>
            <a:r>
              <a:rPr lang="en-US" sz="2800" i="1" dirty="0">
                <a:latin typeface="+mj-lt"/>
              </a:rPr>
              <a:t>S. baicalensis </a:t>
            </a:r>
            <a:r>
              <a:rPr lang="en-US" sz="2800" dirty="0">
                <a:latin typeface="+mj-lt"/>
              </a:rPr>
              <a:t>is well studied</a:t>
            </a:r>
          </a:p>
          <a:p>
            <a:pPr marL="928688" lvl="1" indent="-471488">
              <a:buFont typeface="Arial" panose="020B0604020202020204" pitchFamily="34" charset="0"/>
              <a:buChar char="•"/>
            </a:pPr>
            <a:r>
              <a:rPr lang="en-US" sz="2800" dirty="0">
                <a:latin typeface="+mj-lt"/>
              </a:rPr>
              <a:t>Reference genome recently completed</a:t>
            </a:r>
          </a:p>
          <a:p>
            <a:pPr marL="928688" lvl="1" indent="-471488">
              <a:buFont typeface="Arial" panose="020B0604020202020204" pitchFamily="34" charset="0"/>
              <a:buChar char="•"/>
            </a:pPr>
            <a:r>
              <a:rPr lang="en-US" sz="2800" dirty="0">
                <a:latin typeface="+mj-lt"/>
              </a:rPr>
              <a:t>Proposed biosynthesis pathway</a:t>
            </a:r>
          </a:p>
          <a:p>
            <a:pPr marL="471488" indent="-471488">
              <a:buFont typeface="Arial" panose="020B0604020202020204" pitchFamily="34" charset="0"/>
              <a:buChar char="•"/>
            </a:pPr>
            <a:r>
              <a:rPr lang="en-US" sz="2800" dirty="0">
                <a:latin typeface="+mj-lt"/>
              </a:rPr>
              <a:t>Little is known about the 470 other species in the Scutellaria genus</a:t>
            </a:r>
          </a:p>
          <a:p>
            <a:pPr marL="471488" indent="-471488">
              <a:buFont typeface="Arial" panose="020B0604020202020204" pitchFamily="34" charset="0"/>
              <a:buChar char="•"/>
            </a:pPr>
            <a:endParaRPr lang="en-US" sz="2800" dirty="0">
              <a:latin typeface="+mj-lt"/>
            </a:endParaRPr>
          </a:p>
          <a:p>
            <a:endParaRPr lang="en-US" dirty="0"/>
          </a:p>
          <a:p>
            <a:r>
              <a:rPr lang="en-US" dirty="0"/>
              <a:t> </a:t>
            </a:r>
          </a:p>
          <a:p>
            <a:endParaRPr lang="en-US" sz="2800" dirty="0">
              <a:latin typeface="+mj-lt"/>
            </a:endParaRPr>
          </a:p>
          <a:p>
            <a:pPr marL="471488" indent="-471488">
              <a:buFont typeface="Arial" panose="020B0604020202020204" pitchFamily="34" charset="0"/>
              <a:buChar char="•"/>
            </a:pPr>
            <a:endParaRPr lang="en-US" sz="2800" dirty="0">
              <a:latin typeface="+mj-lt"/>
            </a:endParaRPr>
          </a:p>
          <a:p>
            <a:pPr marL="471488" indent="-471488">
              <a:buFont typeface="Arial" panose="020B0604020202020204" pitchFamily="34" charset="0"/>
              <a:buChar char="•"/>
            </a:pPr>
            <a:endParaRPr lang="en-US" sz="2800" dirty="0">
              <a:latin typeface="+mj-lt"/>
            </a:endParaRPr>
          </a:p>
          <a:p>
            <a:r>
              <a:rPr lang="en-US" sz="2800" b="1" dirty="0">
                <a:latin typeface="+mj-lt"/>
              </a:rPr>
              <a:t>Goal: </a:t>
            </a:r>
            <a:r>
              <a:rPr lang="en-US" sz="2800" dirty="0">
                <a:latin typeface="+mj-lt"/>
              </a:rPr>
              <a:t>Identify similarities and differences between organ-specific</a:t>
            </a:r>
          </a:p>
          <a:p>
            <a:r>
              <a:rPr lang="en-US" sz="2800" dirty="0">
                <a:latin typeface="+mj-lt"/>
              </a:rPr>
              <a:t>phytochemical profiles of a wide range of Scutellaria species</a:t>
            </a:r>
          </a:p>
        </p:txBody>
      </p:sp>
      <p:sp>
        <p:nvSpPr>
          <p:cNvPr id="11" name="TextBox 10">
            <a:extLst>
              <a:ext uri="{FF2B5EF4-FFF2-40B4-BE49-F238E27FC236}">
                <a16:creationId xmlns:a16="http://schemas.microsoft.com/office/drawing/2014/main" id="{A7EBA83A-20E2-428B-9774-EA258CDDE8AF}"/>
              </a:ext>
            </a:extLst>
          </p:cNvPr>
          <p:cNvSpPr txBox="1"/>
          <p:nvPr/>
        </p:nvSpPr>
        <p:spPr>
          <a:xfrm>
            <a:off x="18133737" y="15221603"/>
            <a:ext cx="3565073" cy="2246769"/>
          </a:xfrm>
          <a:prstGeom prst="rect">
            <a:avLst/>
          </a:prstGeom>
          <a:noFill/>
        </p:spPr>
        <p:txBody>
          <a:bodyPr wrap="square" rtlCol="0">
            <a:spAutoFit/>
          </a:bodyPr>
          <a:lstStyle/>
          <a:p>
            <a:r>
              <a:rPr lang="en-US" sz="2800" b="1" dirty="0">
                <a:latin typeface="+mj-lt"/>
              </a:rPr>
              <a:t>Figure 1. </a:t>
            </a:r>
            <a:r>
              <a:rPr lang="en-US" sz="2800" dirty="0">
                <a:latin typeface="+mj-lt"/>
              </a:rPr>
              <a:t>Morphological differences between (A) </a:t>
            </a:r>
            <a:r>
              <a:rPr lang="en-US" sz="2800" i="1" dirty="0">
                <a:latin typeface="+mj-lt"/>
              </a:rPr>
              <a:t>S. baicalensis</a:t>
            </a:r>
            <a:r>
              <a:rPr lang="en-US" sz="2800" dirty="0">
                <a:latin typeface="+mj-lt"/>
              </a:rPr>
              <a:t>, (B) </a:t>
            </a:r>
            <a:r>
              <a:rPr lang="en-US" sz="2800" i="1" dirty="0">
                <a:latin typeface="+mj-lt"/>
              </a:rPr>
              <a:t>S. lateriflora</a:t>
            </a:r>
            <a:r>
              <a:rPr lang="en-US" sz="2800" dirty="0">
                <a:latin typeface="+mj-lt"/>
              </a:rPr>
              <a:t>, and (C) </a:t>
            </a:r>
            <a:r>
              <a:rPr lang="en-US" sz="2800" i="1" dirty="0">
                <a:latin typeface="+mj-lt"/>
              </a:rPr>
              <a:t>S. racemosa </a:t>
            </a:r>
            <a:r>
              <a:rPr lang="en-US" sz="2800" dirty="0">
                <a:latin typeface="+mj-lt"/>
              </a:rPr>
              <a:t>plants.</a:t>
            </a:r>
          </a:p>
        </p:txBody>
      </p:sp>
      <p:grpSp>
        <p:nvGrpSpPr>
          <p:cNvPr id="30" name="Group 29">
            <a:extLst>
              <a:ext uri="{FF2B5EF4-FFF2-40B4-BE49-F238E27FC236}">
                <a16:creationId xmlns:a16="http://schemas.microsoft.com/office/drawing/2014/main" id="{3307A8BC-0165-4042-B99B-57220E6FD986}"/>
              </a:ext>
            </a:extLst>
          </p:cNvPr>
          <p:cNvGrpSpPr/>
          <p:nvPr/>
        </p:nvGrpSpPr>
        <p:grpSpPr>
          <a:xfrm>
            <a:off x="14416264" y="10324843"/>
            <a:ext cx="3565075" cy="4753429"/>
            <a:chOff x="14416264" y="10051263"/>
            <a:chExt cx="3565075" cy="4753429"/>
          </a:xfrm>
        </p:grpSpPr>
        <p:pic>
          <p:nvPicPr>
            <p:cNvPr id="12" name="Picture 11" descr="A picture containing building, room, sitting, black&#10;&#10;Description automatically generated">
              <a:extLst>
                <a:ext uri="{FF2B5EF4-FFF2-40B4-BE49-F238E27FC236}">
                  <a16:creationId xmlns:a16="http://schemas.microsoft.com/office/drawing/2014/main" id="{80EBF070-9CF6-4995-8A0B-6D4707D78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822088" y="10645442"/>
              <a:ext cx="4753429" cy="3565072"/>
            </a:xfrm>
            <a:prstGeom prst="rect">
              <a:avLst/>
            </a:prstGeom>
          </p:spPr>
        </p:pic>
        <p:sp>
          <p:nvSpPr>
            <p:cNvPr id="21" name="TextBox 20">
              <a:extLst>
                <a:ext uri="{FF2B5EF4-FFF2-40B4-BE49-F238E27FC236}">
                  <a16:creationId xmlns:a16="http://schemas.microsoft.com/office/drawing/2014/main" id="{CBCB22C0-8ABA-4472-B016-519354AD32BF}"/>
                </a:ext>
              </a:extLst>
            </p:cNvPr>
            <p:cNvSpPr txBox="1"/>
            <p:nvPr/>
          </p:nvSpPr>
          <p:spPr>
            <a:xfrm>
              <a:off x="14416264" y="10051263"/>
              <a:ext cx="441339" cy="461665"/>
            </a:xfrm>
            <a:prstGeom prst="rect">
              <a:avLst/>
            </a:prstGeom>
            <a:noFill/>
          </p:spPr>
          <p:txBody>
            <a:bodyPr wrap="none" rtlCol="0">
              <a:spAutoFit/>
            </a:bodyPr>
            <a:lstStyle/>
            <a:p>
              <a:r>
                <a:rPr lang="en-US" sz="2400" dirty="0">
                  <a:solidFill>
                    <a:schemeClr val="bg1"/>
                  </a:solidFill>
                  <a:latin typeface="+mj-lt"/>
                </a:rPr>
                <a:t>A.</a:t>
              </a:r>
            </a:p>
          </p:txBody>
        </p:sp>
      </p:grpSp>
      <p:grpSp>
        <p:nvGrpSpPr>
          <p:cNvPr id="31" name="Group 30">
            <a:extLst>
              <a:ext uri="{FF2B5EF4-FFF2-40B4-BE49-F238E27FC236}">
                <a16:creationId xmlns:a16="http://schemas.microsoft.com/office/drawing/2014/main" id="{361BAD77-546C-4086-8A5E-FD061933BB08}"/>
              </a:ext>
            </a:extLst>
          </p:cNvPr>
          <p:cNvGrpSpPr/>
          <p:nvPr/>
        </p:nvGrpSpPr>
        <p:grpSpPr>
          <a:xfrm>
            <a:off x="18133737" y="10324842"/>
            <a:ext cx="3565073" cy="4753430"/>
            <a:chOff x="18133737" y="10051262"/>
            <a:chExt cx="3565073" cy="4753430"/>
          </a:xfrm>
        </p:grpSpPr>
        <p:pic>
          <p:nvPicPr>
            <p:cNvPr id="13" name="Picture 12" descr="A close up of a plant&#10;&#10;Description automatically generated">
              <a:extLst>
                <a:ext uri="{FF2B5EF4-FFF2-40B4-BE49-F238E27FC236}">
                  <a16:creationId xmlns:a16="http://schemas.microsoft.com/office/drawing/2014/main" id="{607727CD-1CCC-4863-9614-1F86A5824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539559" y="10645442"/>
              <a:ext cx="4753429" cy="3565072"/>
            </a:xfrm>
            <a:prstGeom prst="rect">
              <a:avLst/>
            </a:prstGeom>
          </p:spPr>
        </p:pic>
        <p:sp>
          <p:nvSpPr>
            <p:cNvPr id="22" name="TextBox 21">
              <a:extLst>
                <a:ext uri="{FF2B5EF4-FFF2-40B4-BE49-F238E27FC236}">
                  <a16:creationId xmlns:a16="http://schemas.microsoft.com/office/drawing/2014/main" id="{039288CD-4095-4C02-A836-B20EA7A5B2FD}"/>
                </a:ext>
              </a:extLst>
            </p:cNvPr>
            <p:cNvSpPr txBox="1"/>
            <p:nvPr/>
          </p:nvSpPr>
          <p:spPr>
            <a:xfrm>
              <a:off x="18133737" y="10051262"/>
              <a:ext cx="428322" cy="461665"/>
            </a:xfrm>
            <a:prstGeom prst="rect">
              <a:avLst/>
            </a:prstGeom>
            <a:noFill/>
          </p:spPr>
          <p:txBody>
            <a:bodyPr wrap="none" rtlCol="0">
              <a:spAutoFit/>
            </a:bodyPr>
            <a:lstStyle/>
            <a:p>
              <a:r>
                <a:rPr lang="en-US" sz="2400" dirty="0">
                  <a:solidFill>
                    <a:schemeClr val="bg1"/>
                  </a:solidFill>
                  <a:latin typeface="+mj-lt"/>
                </a:rPr>
                <a:t>B.</a:t>
              </a:r>
            </a:p>
          </p:txBody>
        </p:sp>
      </p:grpSp>
      <p:grpSp>
        <p:nvGrpSpPr>
          <p:cNvPr id="32" name="Group 31">
            <a:extLst>
              <a:ext uri="{FF2B5EF4-FFF2-40B4-BE49-F238E27FC236}">
                <a16:creationId xmlns:a16="http://schemas.microsoft.com/office/drawing/2014/main" id="{07999811-FDE7-4C80-8713-E73A72B2538D}"/>
              </a:ext>
            </a:extLst>
          </p:cNvPr>
          <p:cNvGrpSpPr/>
          <p:nvPr/>
        </p:nvGrpSpPr>
        <p:grpSpPr>
          <a:xfrm>
            <a:off x="14416265" y="15221603"/>
            <a:ext cx="3565072" cy="4753429"/>
            <a:chOff x="14416265" y="14948023"/>
            <a:chExt cx="3565072" cy="4753429"/>
          </a:xfrm>
        </p:grpSpPr>
        <p:pic>
          <p:nvPicPr>
            <p:cNvPr id="14" name="Picture 13" descr="A picture containing front, black, sitting, dark&#10;&#10;Description automatically generated">
              <a:extLst>
                <a:ext uri="{FF2B5EF4-FFF2-40B4-BE49-F238E27FC236}">
                  <a16:creationId xmlns:a16="http://schemas.microsoft.com/office/drawing/2014/main" id="{C9C530F7-FD62-4F95-B42B-C5FC5402C34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428"/>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rot="5400000">
              <a:off x="13822086" y="15542202"/>
              <a:ext cx="4753429" cy="3565072"/>
            </a:xfrm>
            <a:prstGeom prst="rect">
              <a:avLst/>
            </a:prstGeom>
          </p:spPr>
        </p:pic>
        <p:sp>
          <p:nvSpPr>
            <p:cNvPr id="23" name="TextBox 22">
              <a:extLst>
                <a:ext uri="{FF2B5EF4-FFF2-40B4-BE49-F238E27FC236}">
                  <a16:creationId xmlns:a16="http://schemas.microsoft.com/office/drawing/2014/main" id="{A46B7631-E1DD-4F69-8D18-77E49BEC0FD8}"/>
                </a:ext>
              </a:extLst>
            </p:cNvPr>
            <p:cNvSpPr txBox="1"/>
            <p:nvPr/>
          </p:nvSpPr>
          <p:spPr>
            <a:xfrm>
              <a:off x="14429281" y="14948023"/>
              <a:ext cx="425116" cy="461665"/>
            </a:xfrm>
            <a:prstGeom prst="rect">
              <a:avLst/>
            </a:prstGeom>
            <a:noFill/>
          </p:spPr>
          <p:txBody>
            <a:bodyPr wrap="none" rtlCol="0">
              <a:spAutoFit/>
            </a:bodyPr>
            <a:lstStyle/>
            <a:p>
              <a:r>
                <a:rPr lang="en-US" sz="2400" dirty="0">
                  <a:solidFill>
                    <a:schemeClr val="bg1"/>
                  </a:solidFill>
                  <a:latin typeface="+mj-lt"/>
                </a:rPr>
                <a:t>C.</a:t>
              </a:r>
            </a:p>
          </p:txBody>
        </p:sp>
      </p:grpSp>
      <p:grpSp>
        <p:nvGrpSpPr>
          <p:cNvPr id="34" name="Group 33">
            <a:extLst>
              <a:ext uri="{FF2B5EF4-FFF2-40B4-BE49-F238E27FC236}">
                <a16:creationId xmlns:a16="http://schemas.microsoft.com/office/drawing/2014/main" id="{7FC94BEC-05B8-4410-AD31-DCB99E4DE621}"/>
              </a:ext>
            </a:extLst>
          </p:cNvPr>
          <p:cNvGrpSpPr/>
          <p:nvPr/>
        </p:nvGrpSpPr>
        <p:grpSpPr>
          <a:xfrm>
            <a:off x="520147" y="20789508"/>
            <a:ext cx="20976561" cy="11108517"/>
            <a:chOff x="722249" y="20342938"/>
            <a:chExt cx="20976561" cy="11108517"/>
          </a:xfrm>
        </p:grpSpPr>
        <p:pic>
          <p:nvPicPr>
            <p:cNvPr id="24" name="Picture 23" descr="A close up of a map&#10;&#10;Description automatically generated">
              <a:extLst>
                <a:ext uri="{FF2B5EF4-FFF2-40B4-BE49-F238E27FC236}">
                  <a16:creationId xmlns:a16="http://schemas.microsoft.com/office/drawing/2014/main" id="{FEC8387A-5FE5-45BB-BBF1-8E1AFF0029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249" y="20342938"/>
              <a:ext cx="20976561" cy="11108517"/>
            </a:xfrm>
            <a:prstGeom prst="rect">
              <a:avLst/>
            </a:prstGeom>
          </p:spPr>
        </p:pic>
        <p:sp>
          <p:nvSpPr>
            <p:cNvPr id="25" name="TextBox 24">
              <a:extLst>
                <a:ext uri="{FF2B5EF4-FFF2-40B4-BE49-F238E27FC236}">
                  <a16:creationId xmlns:a16="http://schemas.microsoft.com/office/drawing/2014/main" id="{7A832A99-5E68-45E1-B785-43BFFA70005E}"/>
                </a:ext>
              </a:extLst>
            </p:cNvPr>
            <p:cNvSpPr txBox="1"/>
            <p:nvPr/>
          </p:nvSpPr>
          <p:spPr>
            <a:xfrm>
              <a:off x="2287978" y="23094068"/>
              <a:ext cx="1438374" cy="1461655"/>
            </a:xfrm>
            <a:prstGeom prst="rect">
              <a:avLst/>
            </a:prstGeom>
            <a:noFill/>
            <a:ln w="57150">
              <a:solidFill>
                <a:schemeClr val="accent6"/>
              </a:solidFill>
            </a:ln>
          </p:spPr>
          <p:txBody>
            <a:bodyPr wrap="square" rtlCol="0">
              <a:spAutoFit/>
            </a:bodyPr>
            <a:lstStyle/>
            <a:p>
              <a:pPr algn="ctr"/>
              <a:r>
                <a:rPr lang="en-US" sz="4200" dirty="0">
                  <a:latin typeface="+mj-lt"/>
                </a:rPr>
                <a:t>Aerial</a:t>
              </a:r>
            </a:p>
          </p:txBody>
        </p:sp>
        <p:sp>
          <p:nvSpPr>
            <p:cNvPr id="26" name="TextBox 25">
              <a:extLst>
                <a:ext uri="{FF2B5EF4-FFF2-40B4-BE49-F238E27FC236}">
                  <a16:creationId xmlns:a16="http://schemas.microsoft.com/office/drawing/2014/main" id="{68DBE7D1-8452-444B-B0D8-71CEFAF44425}"/>
                </a:ext>
              </a:extLst>
            </p:cNvPr>
            <p:cNvSpPr txBox="1"/>
            <p:nvPr/>
          </p:nvSpPr>
          <p:spPr>
            <a:xfrm>
              <a:off x="2366599" y="30171023"/>
              <a:ext cx="1281132" cy="738664"/>
            </a:xfrm>
            <a:prstGeom prst="rect">
              <a:avLst/>
            </a:prstGeom>
            <a:noFill/>
            <a:ln w="57150">
              <a:solidFill>
                <a:srgbClr val="C00000"/>
              </a:solidFill>
            </a:ln>
          </p:spPr>
          <p:txBody>
            <a:bodyPr wrap="square" rtlCol="0">
              <a:spAutoFit/>
            </a:bodyPr>
            <a:lstStyle/>
            <a:p>
              <a:pPr algn="ctr"/>
              <a:r>
                <a:rPr lang="en-US" sz="4200" dirty="0">
                  <a:latin typeface="+mj-lt"/>
                </a:rPr>
                <a:t>Root</a:t>
              </a:r>
            </a:p>
          </p:txBody>
        </p:sp>
        <p:cxnSp>
          <p:nvCxnSpPr>
            <p:cNvPr id="27" name="Straight Connector 26">
              <a:extLst>
                <a:ext uri="{FF2B5EF4-FFF2-40B4-BE49-F238E27FC236}">
                  <a16:creationId xmlns:a16="http://schemas.microsoft.com/office/drawing/2014/main" id="{E0A94E63-F5C0-458C-BD79-B10C50D3C894}"/>
                </a:ext>
              </a:extLst>
            </p:cNvPr>
            <p:cNvCxnSpPr>
              <a:cxnSpLocks/>
            </p:cNvCxnSpPr>
            <p:nvPr/>
          </p:nvCxnSpPr>
          <p:spPr>
            <a:xfrm>
              <a:off x="5465431" y="26854877"/>
              <a:ext cx="16233379"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29" name="TextBox 28">
            <a:extLst>
              <a:ext uri="{FF2B5EF4-FFF2-40B4-BE49-F238E27FC236}">
                <a16:creationId xmlns:a16="http://schemas.microsoft.com/office/drawing/2014/main" id="{898A82B6-5E5E-4CC8-BA0C-C26DD280D7A6}"/>
              </a:ext>
            </a:extLst>
          </p:cNvPr>
          <p:cNvSpPr txBox="1"/>
          <p:nvPr/>
        </p:nvSpPr>
        <p:spPr>
          <a:xfrm>
            <a:off x="520147" y="32060214"/>
            <a:ext cx="18802216" cy="523220"/>
          </a:xfrm>
          <a:prstGeom prst="rect">
            <a:avLst/>
          </a:prstGeom>
          <a:noFill/>
        </p:spPr>
        <p:txBody>
          <a:bodyPr wrap="square" rtlCol="0">
            <a:spAutoFit/>
          </a:bodyPr>
          <a:lstStyle/>
          <a:p>
            <a:r>
              <a:rPr lang="en-US" sz="2800" b="1" dirty="0">
                <a:latin typeface="+mj-lt"/>
              </a:rPr>
              <a:t>Figure 2. </a:t>
            </a:r>
            <a:r>
              <a:rPr lang="en-US" sz="2800" dirty="0">
                <a:latin typeface="+mj-lt"/>
              </a:rPr>
              <a:t>Proposed biosynthetic pathway for </a:t>
            </a:r>
            <a:r>
              <a:rPr lang="en-US" sz="2800" i="1" dirty="0">
                <a:latin typeface="+mj-lt"/>
              </a:rPr>
              <a:t>S. baicalensis.</a:t>
            </a:r>
            <a:endParaRPr lang="en-US" sz="2800" dirty="0">
              <a:latin typeface="+mj-lt"/>
            </a:endParaRPr>
          </a:p>
        </p:txBody>
      </p:sp>
      <p:sp>
        <p:nvSpPr>
          <p:cNvPr id="33" name="TextBox 32">
            <a:extLst>
              <a:ext uri="{FF2B5EF4-FFF2-40B4-BE49-F238E27FC236}">
                <a16:creationId xmlns:a16="http://schemas.microsoft.com/office/drawing/2014/main" id="{A6C21487-03F1-48AA-8044-46E2C393566B}"/>
              </a:ext>
            </a:extLst>
          </p:cNvPr>
          <p:cNvSpPr txBox="1"/>
          <p:nvPr/>
        </p:nvSpPr>
        <p:spPr>
          <a:xfrm>
            <a:off x="22192389" y="4083326"/>
            <a:ext cx="21178656" cy="6186309"/>
          </a:xfrm>
          <a:prstGeom prst="rect">
            <a:avLst/>
          </a:prstGeom>
          <a:noFill/>
        </p:spPr>
        <p:txBody>
          <a:bodyPr wrap="square" rtlCol="0">
            <a:spAutoFit/>
          </a:bodyPr>
          <a:lstStyle/>
          <a:p>
            <a:r>
              <a:rPr lang="en-US" sz="7200" dirty="0">
                <a:latin typeface="+mj-lt"/>
              </a:rPr>
              <a:t>Methods and Results</a:t>
            </a:r>
          </a:p>
          <a:p>
            <a:endParaRPr lang="en-US" sz="7200" dirty="0">
              <a:latin typeface="+mj-lt"/>
            </a:endParaRPr>
          </a:p>
          <a:p>
            <a:r>
              <a:rPr lang="en-US" sz="2800" dirty="0">
                <a:latin typeface="+mj-lt"/>
              </a:rPr>
              <a:t>High Performance Liquid Chromatography (HPLC) was used to perform targeted metabolite analysis on … species of </a:t>
            </a:r>
            <a:r>
              <a:rPr lang="en-US" sz="2800" i="1" dirty="0">
                <a:latin typeface="+mj-lt"/>
              </a:rPr>
              <a:t>Scutellaria</a:t>
            </a:r>
            <a:r>
              <a:rPr lang="en-US" sz="2800" dirty="0">
                <a:latin typeface="+mj-lt"/>
              </a:rPr>
              <a:t>.  </a:t>
            </a:r>
          </a:p>
          <a:p>
            <a:endParaRPr lang="en-US" sz="2800" dirty="0">
              <a:latin typeface="+mj-lt"/>
            </a:endParaRPr>
          </a:p>
          <a:p>
            <a:endParaRPr lang="en-US" sz="2800" dirty="0">
              <a:latin typeface="+mj-lt"/>
            </a:endParaRPr>
          </a:p>
          <a:p>
            <a:r>
              <a:rPr lang="en-US" sz="2800" b="1" dirty="0">
                <a:latin typeface="+mj-lt"/>
              </a:rPr>
              <a:t>Figure 3. </a:t>
            </a:r>
            <a:r>
              <a:rPr lang="en-US" sz="2800" dirty="0">
                <a:latin typeface="+mj-lt"/>
              </a:rPr>
              <a:t>Heatmap of herbarium samples + avg of organ-specific data</a:t>
            </a:r>
          </a:p>
          <a:p>
            <a:endParaRPr lang="en-US" sz="2800" dirty="0">
              <a:latin typeface="+mj-lt"/>
            </a:endParaRPr>
          </a:p>
          <a:p>
            <a:r>
              <a:rPr lang="en-US" sz="2800" b="1" dirty="0">
                <a:highlight>
                  <a:srgbClr val="FFFF00"/>
                </a:highlight>
                <a:latin typeface="+mj-lt"/>
              </a:rPr>
              <a:t>Figure 4. </a:t>
            </a:r>
            <a:r>
              <a:rPr lang="en-US" sz="2800" dirty="0">
                <a:highlight>
                  <a:srgbClr val="FFFF00"/>
                </a:highlight>
                <a:latin typeface="+mj-lt"/>
              </a:rPr>
              <a:t>Phylogenetic tree</a:t>
            </a:r>
          </a:p>
          <a:p>
            <a:endParaRPr lang="en-US" sz="2800" dirty="0">
              <a:latin typeface="+mj-lt"/>
            </a:endParaRPr>
          </a:p>
          <a:p>
            <a:r>
              <a:rPr lang="en-US" sz="2800" dirty="0">
                <a:latin typeface="+mj-lt"/>
              </a:rPr>
              <a:t>Genomic size for 8 species was estimated with flow cytometry</a:t>
            </a:r>
          </a:p>
          <a:p>
            <a:endParaRPr lang="en-US" sz="2800" dirty="0">
              <a:latin typeface="+mj-lt"/>
            </a:endParaRPr>
          </a:p>
        </p:txBody>
      </p:sp>
      <p:sp>
        <p:nvSpPr>
          <p:cNvPr id="35" name="TextBox 34">
            <a:extLst>
              <a:ext uri="{FF2B5EF4-FFF2-40B4-BE49-F238E27FC236}">
                <a16:creationId xmlns:a16="http://schemas.microsoft.com/office/drawing/2014/main" id="{9EDCC79B-9389-47DB-BC52-A255F66C9834}"/>
              </a:ext>
            </a:extLst>
          </p:cNvPr>
          <p:cNvSpPr txBox="1"/>
          <p:nvPr/>
        </p:nvSpPr>
        <p:spPr>
          <a:xfrm>
            <a:off x="1504334" y="21287911"/>
            <a:ext cx="8134965" cy="954107"/>
          </a:xfrm>
          <a:prstGeom prst="rect">
            <a:avLst/>
          </a:prstGeom>
          <a:noFill/>
        </p:spPr>
        <p:txBody>
          <a:bodyPr wrap="square" rtlCol="0">
            <a:spAutoFit/>
          </a:bodyPr>
          <a:lstStyle/>
          <a:p>
            <a:r>
              <a:rPr lang="en-US" sz="2800" dirty="0">
                <a:highlight>
                  <a:srgbClr val="FFFF00"/>
                </a:highlight>
                <a:latin typeface="+mj-lt"/>
              </a:rPr>
              <a:t>Color code key for medicinal relevance</a:t>
            </a:r>
          </a:p>
          <a:p>
            <a:r>
              <a:rPr lang="en-US" sz="2800" dirty="0">
                <a:highlight>
                  <a:srgbClr val="FFFF00"/>
                </a:highlight>
                <a:latin typeface="+mj-lt"/>
              </a:rPr>
              <a:t>Yellow background for metabolites investigated</a:t>
            </a:r>
          </a:p>
        </p:txBody>
      </p:sp>
      <p:pic>
        <p:nvPicPr>
          <p:cNvPr id="1026" name="Picture 2" descr="Image result for uf logo">
            <a:extLst>
              <a:ext uri="{FF2B5EF4-FFF2-40B4-BE49-F238E27FC236}">
                <a16:creationId xmlns:a16="http://schemas.microsoft.com/office/drawing/2014/main" id="{E77985CC-1121-4537-8447-B506E614E3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35026" y="31061616"/>
            <a:ext cx="6433924" cy="1206361"/>
          </a:xfrm>
          <a:prstGeom prst="rect">
            <a:avLst/>
          </a:prstGeom>
          <a:noFill/>
          <a:extLst>
            <a:ext uri="{909E8E84-426E-40DD-AFC4-6F175D3DCCD1}">
              <a14:hiddenFill xmlns:a14="http://schemas.microsoft.com/office/drawing/2010/main">
                <a:solidFill>
                  <a:srgbClr val="FFFFFF"/>
                </a:solidFill>
              </a14:hiddenFill>
            </a:ext>
          </a:extLst>
        </p:spPr>
      </p:pic>
      <p:sp>
        <p:nvSpPr>
          <p:cNvPr id="1746" name="TextBox 1745">
            <a:extLst>
              <a:ext uri="{FF2B5EF4-FFF2-40B4-BE49-F238E27FC236}">
                <a16:creationId xmlns:a16="http://schemas.microsoft.com/office/drawing/2014/main" id="{D965599A-E76B-48E0-8019-B7EA2ED703A1}"/>
              </a:ext>
            </a:extLst>
          </p:cNvPr>
          <p:cNvSpPr txBox="1"/>
          <p:nvPr/>
        </p:nvSpPr>
        <p:spPr>
          <a:xfrm>
            <a:off x="22192389" y="25527299"/>
            <a:ext cx="21178656" cy="2062103"/>
          </a:xfrm>
          <a:prstGeom prst="rect">
            <a:avLst/>
          </a:prstGeom>
          <a:noFill/>
        </p:spPr>
        <p:txBody>
          <a:bodyPr wrap="square" rtlCol="0">
            <a:spAutoFit/>
          </a:bodyPr>
          <a:lstStyle/>
          <a:p>
            <a:r>
              <a:rPr lang="en-US" sz="7200" dirty="0">
                <a:latin typeface="+mj-lt"/>
              </a:rPr>
              <a:t>Conclusions</a:t>
            </a:r>
          </a:p>
          <a:p>
            <a:pPr marL="457200" indent="-457200">
              <a:buFont typeface="Arial" panose="020B0604020202020204" pitchFamily="34" charset="0"/>
              <a:buChar char="•"/>
            </a:pPr>
            <a:r>
              <a:rPr lang="en-US" sz="2800" dirty="0">
                <a:latin typeface="+mj-lt"/>
              </a:rPr>
              <a:t>Discrepancies in proposed biosynthetic pathway for </a:t>
            </a:r>
            <a:r>
              <a:rPr lang="en-US" sz="2800" i="1" dirty="0">
                <a:latin typeface="+mj-lt"/>
              </a:rPr>
              <a:t>S. baicalensis </a:t>
            </a:r>
            <a:r>
              <a:rPr lang="en-US" sz="2800" dirty="0">
                <a:latin typeface="+mj-lt"/>
              </a:rPr>
              <a:t>and metabolite profiles for … imply …</a:t>
            </a:r>
          </a:p>
          <a:p>
            <a:pPr marL="457200" indent="-457200">
              <a:buFont typeface="Arial" panose="020B0604020202020204" pitchFamily="34" charset="0"/>
              <a:buChar char="•"/>
            </a:pPr>
            <a:r>
              <a:rPr lang="en-US" sz="2800" dirty="0">
                <a:latin typeface="+mj-lt"/>
              </a:rPr>
              <a:t>Genome size is similar to </a:t>
            </a:r>
            <a:r>
              <a:rPr lang="en-US" sz="2800" i="1" dirty="0">
                <a:latin typeface="+mj-lt"/>
              </a:rPr>
              <a:t>S. baicalensis</a:t>
            </a:r>
            <a:r>
              <a:rPr lang="en-US" sz="2800" dirty="0">
                <a:latin typeface="+mj-lt"/>
              </a:rPr>
              <a:t> for 7 of the 8 species analyzed </a:t>
            </a:r>
          </a:p>
        </p:txBody>
      </p:sp>
      <p:sp>
        <p:nvSpPr>
          <p:cNvPr id="1747" name="TextBox 1746">
            <a:extLst>
              <a:ext uri="{FF2B5EF4-FFF2-40B4-BE49-F238E27FC236}">
                <a16:creationId xmlns:a16="http://schemas.microsoft.com/office/drawing/2014/main" id="{CCCF2B51-8112-4A42-A077-1D071827F214}"/>
              </a:ext>
            </a:extLst>
          </p:cNvPr>
          <p:cNvSpPr txBox="1"/>
          <p:nvPr/>
        </p:nvSpPr>
        <p:spPr>
          <a:xfrm>
            <a:off x="22192389" y="28149998"/>
            <a:ext cx="21178656" cy="1200329"/>
          </a:xfrm>
          <a:prstGeom prst="rect">
            <a:avLst/>
          </a:prstGeom>
          <a:noFill/>
        </p:spPr>
        <p:txBody>
          <a:bodyPr wrap="square" rtlCol="0">
            <a:spAutoFit/>
          </a:bodyPr>
          <a:lstStyle/>
          <a:p>
            <a:r>
              <a:rPr lang="en-US" sz="7200" dirty="0">
                <a:latin typeface="+mj-lt"/>
              </a:rPr>
              <a:t>References</a:t>
            </a:r>
          </a:p>
        </p:txBody>
      </p:sp>
      <p:sp>
        <p:nvSpPr>
          <p:cNvPr id="1748" name="TextBox 1747">
            <a:extLst>
              <a:ext uri="{FF2B5EF4-FFF2-40B4-BE49-F238E27FC236}">
                <a16:creationId xmlns:a16="http://schemas.microsoft.com/office/drawing/2014/main" id="{6198C798-EF26-44CD-8B88-7C21D21B5764}"/>
              </a:ext>
            </a:extLst>
          </p:cNvPr>
          <p:cNvSpPr txBox="1"/>
          <p:nvPr/>
        </p:nvSpPr>
        <p:spPr>
          <a:xfrm>
            <a:off x="22192389" y="30697696"/>
            <a:ext cx="21178656" cy="1200329"/>
          </a:xfrm>
          <a:prstGeom prst="rect">
            <a:avLst/>
          </a:prstGeom>
          <a:noFill/>
        </p:spPr>
        <p:txBody>
          <a:bodyPr wrap="square" rtlCol="0">
            <a:spAutoFit/>
          </a:bodyPr>
          <a:lstStyle/>
          <a:p>
            <a:r>
              <a:rPr lang="en-US" sz="7200" dirty="0">
                <a:highlight>
                  <a:srgbClr val="FFFF00"/>
                </a:highlight>
                <a:latin typeface="+mj-lt"/>
              </a:rPr>
              <a:t>Acknowledgements</a:t>
            </a:r>
          </a:p>
        </p:txBody>
      </p:sp>
      <p:sp>
        <p:nvSpPr>
          <p:cNvPr id="1749" name="TextBox 1748">
            <a:extLst>
              <a:ext uri="{FF2B5EF4-FFF2-40B4-BE49-F238E27FC236}">
                <a16:creationId xmlns:a16="http://schemas.microsoft.com/office/drawing/2014/main" id="{179E1A63-C1C5-4212-A99E-8C1165236AE8}"/>
              </a:ext>
            </a:extLst>
          </p:cNvPr>
          <p:cNvSpPr txBox="1"/>
          <p:nvPr/>
        </p:nvSpPr>
        <p:spPr>
          <a:xfrm>
            <a:off x="34943556" y="13382759"/>
            <a:ext cx="4325415" cy="369332"/>
          </a:xfrm>
          <a:prstGeom prst="rect">
            <a:avLst/>
          </a:prstGeom>
          <a:noFill/>
        </p:spPr>
        <p:txBody>
          <a:bodyPr wrap="none" rtlCol="0">
            <a:spAutoFit/>
          </a:bodyPr>
          <a:lstStyle/>
          <a:p>
            <a:r>
              <a:rPr lang="en-US" dirty="0"/>
              <a:t>Table 1. Genome sizes for species of interest</a:t>
            </a:r>
          </a:p>
        </p:txBody>
      </p:sp>
      <p:pic>
        <p:nvPicPr>
          <p:cNvPr id="1750" name="table">
            <a:extLst>
              <a:ext uri="{FF2B5EF4-FFF2-40B4-BE49-F238E27FC236}">
                <a16:creationId xmlns:a16="http://schemas.microsoft.com/office/drawing/2014/main" id="{603904FB-EE72-4DE8-AA35-44747BBF44E1}"/>
              </a:ext>
            </a:extLst>
          </p:cNvPr>
          <p:cNvPicPr>
            <a:picLocks noChangeAspect="1"/>
          </p:cNvPicPr>
          <p:nvPr/>
        </p:nvPicPr>
        <p:blipFill>
          <a:blip r:embed="rId8"/>
          <a:stretch>
            <a:fillRect/>
          </a:stretch>
        </p:blipFill>
        <p:spPr>
          <a:xfrm>
            <a:off x="34954464" y="13752091"/>
            <a:ext cx="8214486" cy="3451225"/>
          </a:xfrm>
          <a:prstGeom prst="rect">
            <a:avLst/>
          </a:prstGeom>
        </p:spPr>
      </p:pic>
      <p:grpSp>
        <p:nvGrpSpPr>
          <p:cNvPr id="36" name="Group 35">
            <a:extLst>
              <a:ext uri="{FF2B5EF4-FFF2-40B4-BE49-F238E27FC236}">
                <a16:creationId xmlns:a16="http://schemas.microsoft.com/office/drawing/2014/main" id="{36598BB3-E99E-4DCE-A62F-7E89B6F1C032}"/>
              </a:ext>
            </a:extLst>
          </p:cNvPr>
          <p:cNvGrpSpPr/>
          <p:nvPr/>
        </p:nvGrpSpPr>
        <p:grpSpPr>
          <a:xfrm>
            <a:off x="22192389" y="17926055"/>
            <a:ext cx="21565461" cy="6648199"/>
            <a:chOff x="22061761" y="17945929"/>
            <a:chExt cx="21565461" cy="6648199"/>
          </a:xfrm>
        </p:grpSpPr>
        <p:pic>
          <p:nvPicPr>
            <p:cNvPr id="1751" name="Picture 1750" descr="A close up of a map&#10;&#10;Description automatically generated">
              <a:extLst>
                <a:ext uri="{FF2B5EF4-FFF2-40B4-BE49-F238E27FC236}">
                  <a16:creationId xmlns:a16="http://schemas.microsoft.com/office/drawing/2014/main" id="{B5FD67D8-6412-4C62-A3E6-88CD2EFB0510}"/>
                </a:ext>
              </a:extLst>
            </p:cNvPr>
            <p:cNvPicPr>
              <a:picLocks noChangeAspect="1"/>
            </p:cNvPicPr>
            <p:nvPr/>
          </p:nvPicPr>
          <p:blipFill rotWithShape="1">
            <a:blip r:embed="rId9">
              <a:extLst>
                <a:ext uri="{28A0092B-C50C-407E-A947-70E740481C1C}">
                  <a14:useLocalDpi xmlns:a14="http://schemas.microsoft.com/office/drawing/2010/main" val="0"/>
                </a:ext>
              </a:extLst>
            </a:blip>
            <a:srcRect r="17143" b="7963"/>
            <a:stretch/>
          </p:blipFill>
          <p:spPr>
            <a:xfrm>
              <a:off x="22061761" y="17945929"/>
              <a:ext cx="9998460" cy="6601627"/>
            </a:xfrm>
            <a:prstGeom prst="rect">
              <a:avLst/>
            </a:prstGeom>
          </p:spPr>
        </p:pic>
        <p:pic>
          <p:nvPicPr>
            <p:cNvPr id="1752" name="Picture 1751" descr="A close up of a map&#10;&#10;Description automatically generated">
              <a:extLst>
                <a:ext uri="{FF2B5EF4-FFF2-40B4-BE49-F238E27FC236}">
                  <a16:creationId xmlns:a16="http://schemas.microsoft.com/office/drawing/2014/main" id="{C795288F-712A-4F61-A390-8F18BEAA3865}"/>
                </a:ext>
              </a:extLst>
            </p:cNvPr>
            <p:cNvPicPr>
              <a:picLocks noChangeAspect="1"/>
            </p:cNvPicPr>
            <p:nvPr/>
          </p:nvPicPr>
          <p:blipFill rotWithShape="1">
            <a:blip r:embed="rId10">
              <a:extLst>
                <a:ext uri="{28A0092B-C50C-407E-A947-70E740481C1C}">
                  <a14:useLocalDpi xmlns:a14="http://schemas.microsoft.com/office/drawing/2010/main" val="0"/>
                </a:ext>
              </a:extLst>
            </a:blip>
            <a:srcRect l="3195" r="2211" b="6296"/>
            <a:stretch/>
          </p:blipFill>
          <p:spPr>
            <a:xfrm>
              <a:off x="32336302" y="17945929"/>
              <a:ext cx="11290920" cy="6648199"/>
            </a:xfrm>
            <a:prstGeom prst="rect">
              <a:avLst/>
            </a:prstGeom>
          </p:spPr>
        </p:pic>
      </p:grpSp>
      <p:cxnSp>
        <p:nvCxnSpPr>
          <p:cNvPr id="1754" name="Straight Connector 1753">
            <a:extLst>
              <a:ext uri="{FF2B5EF4-FFF2-40B4-BE49-F238E27FC236}">
                <a16:creationId xmlns:a16="http://schemas.microsoft.com/office/drawing/2014/main" id="{EE12A0A3-F481-45F9-8410-EB365863BBA9}"/>
              </a:ext>
            </a:extLst>
          </p:cNvPr>
          <p:cNvCxnSpPr>
            <a:cxnSpLocks/>
          </p:cNvCxnSpPr>
          <p:nvPr/>
        </p:nvCxnSpPr>
        <p:spPr>
          <a:xfrm>
            <a:off x="21945600" y="4611757"/>
            <a:ext cx="0" cy="27286268"/>
          </a:xfrm>
          <a:prstGeom prst="line">
            <a:avLst/>
          </a:prstGeom>
        </p:spPr>
        <p:style>
          <a:lnRef idx="1">
            <a:schemeClr val="dk1"/>
          </a:lnRef>
          <a:fillRef idx="0">
            <a:schemeClr val="dk1"/>
          </a:fillRef>
          <a:effectRef idx="0">
            <a:schemeClr val="dk1"/>
          </a:effectRef>
          <a:fontRef idx="minor">
            <a:schemeClr val="tx1"/>
          </a:fontRef>
        </p:style>
      </p:cxnSp>
      <p:sp>
        <p:nvSpPr>
          <p:cNvPr id="1756" name="TextBox 1755">
            <a:extLst>
              <a:ext uri="{FF2B5EF4-FFF2-40B4-BE49-F238E27FC236}">
                <a16:creationId xmlns:a16="http://schemas.microsoft.com/office/drawing/2014/main" id="{77687547-6363-4C14-8096-378033AD1EAB}"/>
              </a:ext>
            </a:extLst>
          </p:cNvPr>
          <p:cNvSpPr txBox="1"/>
          <p:nvPr/>
        </p:nvSpPr>
        <p:spPr>
          <a:xfrm>
            <a:off x="22192389" y="24724718"/>
            <a:ext cx="19757223" cy="523220"/>
          </a:xfrm>
          <a:prstGeom prst="rect">
            <a:avLst/>
          </a:prstGeom>
          <a:noFill/>
        </p:spPr>
        <p:txBody>
          <a:bodyPr wrap="square" rtlCol="0">
            <a:spAutoFit/>
          </a:bodyPr>
          <a:lstStyle/>
          <a:p>
            <a:r>
              <a:rPr lang="en-US" sz="2800" b="1" dirty="0">
                <a:latin typeface="+mj-lt"/>
              </a:rPr>
              <a:t>Figure 5. </a:t>
            </a:r>
            <a:r>
              <a:rPr lang="en-US" sz="2800" dirty="0">
                <a:latin typeface="+mj-lt"/>
              </a:rPr>
              <a:t>Scaled pie charts for organ-specific data</a:t>
            </a:r>
            <a:r>
              <a:rPr lang="en-US" sz="2800" b="1" dirty="0">
                <a:latin typeface="+mj-lt"/>
              </a:rPr>
              <a:t> </a:t>
            </a:r>
            <a:endParaRPr lang="en-US" sz="2800" dirty="0">
              <a:latin typeface="+mj-lt"/>
            </a:endParaRPr>
          </a:p>
        </p:txBody>
      </p:sp>
    </p:spTree>
    <p:extLst>
      <p:ext uri="{BB962C8B-B14F-4D97-AF65-F5344CB8AC3E}">
        <p14:creationId xmlns:p14="http://schemas.microsoft.com/office/powerpoint/2010/main" val="3734507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TotalTime>
  <Words>433</Words>
  <Application>Microsoft Office PowerPoint</Application>
  <PresentationFormat>Custom</PresentationFormat>
  <Paragraphs>47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10</cp:revision>
  <dcterms:created xsi:type="dcterms:W3CDTF">2020-02-14T03:46:22Z</dcterms:created>
  <dcterms:modified xsi:type="dcterms:W3CDTF">2020-02-14T04:59:47Z</dcterms:modified>
</cp:coreProperties>
</file>